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74" r:id="rId7"/>
    <p:sldId id="261" r:id="rId8"/>
    <p:sldId id="273" r:id="rId9"/>
    <p:sldId id="262" r:id="rId10"/>
    <p:sldId id="263" r:id="rId11"/>
    <p:sldId id="264" r:id="rId12"/>
    <p:sldId id="277" r:id="rId13"/>
    <p:sldId id="266" r:id="rId14"/>
    <p:sldId id="275" r:id="rId15"/>
    <p:sldId id="269" r:id="rId16"/>
    <p:sldId id="276" r:id="rId17"/>
    <p:sldId id="271" r:id="rId18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447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pt-BR" sz="6000" b="0" strike="noStrike" spc="-1">
                <a:solidFill>
                  <a:srgbClr val="000000"/>
                </a:solidFill>
                <a:latin typeface="Aptos Display"/>
              </a:rPr>
              <a:t>Clique para editar o título Mestre</a:t>
            </a:r>
            <a:endParaRPr lang="pt-BR" sz="6000" b="0" strike="noStrike" spc="-1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5FCC2190-BF54-42D0-8DE8-0D0824815104}" type="datetime">
              <a:rPr lang="pt-BR" sz="1200" b="0" strike="noStrike" spc="-1">
                <a:solidFill>
                  <a:srgbClr val="787878"/>
                </a:solidFill>
                <a:latin typeface="Aptos"/>
              </a:rPr>
              <a:t>26/02/2025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45AD55DC-6E70-4AAF-B15A-902C372CD5C9}" type="slidenum">
              <a:rPr lang="pt-BR" sz="1200" b="0" strike="noStrike" spc="-1">
                <a:solidFill>
                  <a:srgbClr val="787878"/>
                </a:solidFill>
                <a:latin typeface="Aptos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ptos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E6083438-1E7A-4777-AE7F-12F81D1FFE22}" type="datetime">
              <a:rPr lang="pt-BR" sz="1200" b="0" strike="noStrike" spc="-1">
                <a:solidFill>
                  <a:srgbClr val="787878"/>
                </a:solidFill>
                <a:latin typeface="Aptos"/>
              </a:rPr>
              <a:t>26/02/2025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093B170C-E142-4765-9CD8-A6E20391A7BF}" type="slidenum">
              <a:rPr lang="pt-BR" sz="1200" b="0" strike="noStrike" spc="-1">
                <a:solidFill>
                  <a:srgbClr val="787878"/>
                </a:solidFill>
                <a:latin typeface="Aptos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Clique para editar o formato do texto do título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ptos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leis/L8080.ht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s.rs.gov.br/conteudo/1623/Conferencia-Municipa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es@saude.rs.gov.b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s.rs.gov.br/conteudo/1623/Conferencia-Municipa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8"/>
          <p:cNvPicPr/>
          <p:nvPr/>
        </p:nvPicPr>
        <p:blipFill>
          <a:blip r:embed="rId2"/>
          <a:stretch/>
        </p:blipFill>
        <p:spPr>
          <a:xfrm>
            <a:off x="9217080" y="5606640"/>
            <a:ext cx="2702520" cy="10468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0" y="0"/>
            <a:ext cx="228240" cy="230400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4" name="CustomShape 2"/>
          <p:cNvSpPr/>
          <p:nvPr/>
        </p:nvSpPr>
        <p:spPr>
          <a:xfrm>
            <a:off x="0" y="2304360"/>
            <a:ext cx="228240" cy="2248920"/>
          </a:xfrm>
          <a:prstGeom prst="rect">
            <a:avLst/>
          </a:prstGeom>
          <a:solidFill>
            <a:srgbClr val="D42E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5" name="CustomShape 3"/>
          <p:cNvSpPr/>
          <p:nvPr/>
        </p:nvSpPr>
        <p:spPr>
          <a:xfrm>
            <a:off x="0" y="4553640"/>
            <a:ext cx="228240" cy="230400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6" name="CustomShape 4"/>
          <p:cNvSpPr/>
          <p:nvPr/>
        </p:nvSpPr>
        <p:spPr>
          <a:xfrm>
            <a:off x="582042" y="1735777"/>
            <a:ext cx="11027676" cy="22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7200" b="1" strike="noStrike" spc="-1" dirty="0">
                <a:solidFill>
                  <a:srgbClr val="000000"/>
                </a:solidFill>
                <a:latin typeface="Alexandria ExtraBold"/>
              </a:rPr>
              <a:t>Construindo Conferências Municipais de Saúde</a:t>
            </a:r>
            <a:endParaRPr lang="pt-BR" sz="7200" b="1" strike="noStrike" spc="-1" dirty="0">
              <a:latin typeface="Arial"/>
            </a:endParaRPr>
          </a:p>
        </p:txBody>
      </p:sp>
      <p:sp>
        <p:nvSpPr>
          <p:cNvPr id="87" name="CustomShape 5"/>
          <p:cNvSpPr/>
          <p:nvPr/>
        </p:nvSpPr>
        <p:spPr>
          <a:xfrm>
            <a:off x="4123800" y="5947740"/>
            <a:ext cx="3944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2800" b="0" strike="noStrike" spc="-1" dirty="0">
                <a:solidFill>
                  <a:srgbClr val="000000"/>
                </a:solidFill>
                <a:latin typeface="Alexandria"/>
              </a:rPr>
              <a:t>Fevereiro de 2025</a:t>
            </a:r>
            <a:endParaRPr lang="pt-BR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89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90" name="CustomShape 2"/>
          <p:cNvSpPr/>
          <p:nvPr/>
        </p:nvSpPr>
        <p:spPr>
          <a:xfrm>
            <a:off x="1268083" y="2908357"/>
            <a:ext cx="10564023" cy="159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0" strike="noStrike" spc="-1" dirty="0" err="1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Art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 36. O processo de planejamento e orçamento do Sistema Único de Saúde (SUS) será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ascendente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, do nível local até o federal, ouvidos seus órgãos deliberativos, compatibilizando-se as necessidades da política de saúde com a disponibilidade de recursos em planos de saúde dos Municípios, dos Estados, do Distrito Federal e da União.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91" name="CustomShape 3"/>
          <p:cNvSpPr/>
          <p:nvPr/>
        </p:nvSpPr>
        <p:spPr>
          <a:xfrm>
            <a:off x="627826" y="1249868"/>
            <a:ext cx="1120428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</a:t>
            </a:r>
            <a:r>
              <a:rPr lang="pt-BR" sz="1800" b="0" u="sng" strike="noStrike" spc="-1" dirty="0">
                <a:solidFill>
                  <a:srgbClr val="467886"/>
                </a:solidFill>
                <a:uFillTx/>
                <a:latin typeface="Alexandria" pitchFamily="2" charset="-78"/>
                <a:cs typeface="Alexandria" pitchFamily="2" charset="-78"/>
                <a:hlinkClick r:id="rId3"/>
              </a:rPr>
              <a:t>Lei 8080/1990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dispõe sobre as condições para a promoção, proteção e recuperação da saúde, a organização e o funcionamento dos serviços correspondentes e dá outras providências.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93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651789" y="2595546"/>
            <a:ext cx="3386721" cy="14769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</a:t>
            </a:r>
            <a:r>
              <a:rPr lang="pt-BR" b="1" u="sng" spc="-1" dirty="0">
                <a:solidFill>
                  <a:srgbClr val="467886"/>
                </a:solidFill>
                <a:latin typeface="Alexandria" pitchFamily="2" charset="-78"/>
                <a:cs typeface="Alexandria" pitchFamily="2" charset="-78"/>
              </a:rPr>
              <a:t>Lei nº 8142/90 </a:t>
            </a:r>
          </a:p>
          <a:p>
            <a:pPr algn="just">
              <a:lnSpc>
                <a:spcPct val="100000"/>
              </a:lnSpc>
            </a:pP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r</a:t>
            </a:r>
            <a:r>
              <a:rPr lang="pt-BR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egula</a:t>
            </a: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</a:t>
            </a:r>
            <a:r>
              <a:rPr lang="pt-BR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participação</a:t>
            </a:r>
          </a:p>
          <a:p>
            <a:pPr algn="just">
              <a:lnSpc>
                <a:spcPct val="100000"/>
              </a:lnSpc>
            </a:pPr>
            <a:r>
              <a:rPr lang="pt-BR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da comunidade na</a:t>
            </a:r>
          </a:p>
          <a:p>
            <a:pPr algn="just">
              <a:lnSpc>
                <a:spcPct val="100000"/>
              </a:lnSpc>
            </a:pPr>
            <a:r>
              <a:rPr lang="pt-BR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gestão do Sistema</a:t>
            </a:r>
          </a:p>
          <a:p>
            <a:pPr algn="just">
              <a:lnSpc>
                <a:spcPct val="100000"/>
              </a:lnSpc>
            </a:pPr>
            <a:r>
              <a:rPr lang="pt-BR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Único de Saúde (SUS)</a:t>
            </a:r>
            <a:endParaRPr lang="pt-BR" b="1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95" name="CustomShape 3"/>
          <p:cNvSpPr/>
          <p:nvPr/>
        </p:nvSpPr>
        <p:spPr>
          <a:xfrm flipV="1">
            <a:off x="3029717" y="1521442"/>
            <a:ext cx="1231920" cy="1812600"/>
          </a:xfrm>
          <a:prstGeom prst="bentConnector3">
            <a:avLst>
              <a:gd name="adj1" fmla="val 50000"/>
            </a:avLst>
          </a:prstGeom>
          <a:ln>
            <a:tailEnd type="triangle" w="med" len="med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96" name="CustomShape 4"/>
          <p:cNvSpPr/>
          <p:nvPr/>
        </p:nvSpPr>
        <p:spPr>
          <a:xfrm>
            <a:off x="3038596" y="3334042"/>
            <a:ext cx="1231920" cy="1590675"/>
          </a:xfrm>
          <a:prstGeom prst="bentConnector3">
            <a:avLst>
              <a:gd name="adj1" fmla="val 50000"/>
            </a:avLst>
          </a:prstGeom>
          <a:ln>
            <a:tailEnd type="triangle" w="med" len="med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98" name="CustomShape 6"/>
          <p:cNvSpPr/>
          <p:nvPr/>
        </p:nvSpPr>
        <p:spPr>
          <a:xfrm>
            <a:off x="4270516" y="784493"/>
            <a:ext cx="7599600" cy="206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§ 1°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Conferência de Saúde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reunir-se-á a cada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quatro anos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com a representação dos vários segmentos sociais, para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avaliar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a situação de saúde e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propor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as diretrizes para a </a:t>
            </a:r>
            <a:r>
              <a:rPr lang="pt-BR" sz="1800" b="0" i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formulação da política de saúde nos níveis correspondentes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, convocada pelo Poder Executivo ou, extraordinariamente, por esta ou pelo Conselho de Saúde.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65ADB8C-31BC-D0E4-75CB-1B429085E9EC}"/>
              </a:ext>
            </a:extLst>
          </p:cNvPr>
          <p:cNvSpPr txBox="1"/>
          <p:nvPr/>
        </p:nvSpPr>
        <p:spPr>
          <a:xfrm>
            <a:off x="4279395" y="3862235"/>
            <a:ext cx="75453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§ 2° </a:t>
            </a:r>
            <a:r>
              <a:rPr lang="pt-BR" b="1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O Conselho de Saúde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, em caráter </a:t>
            </a:r>
            <a:r>
              <a:rPr lang="pt-BR" b="0" i="1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permanente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 e </a:t>
            </a:r>
            <a:r>
              <a:rPr lang="pt-BR" b="0" i="1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deliberativo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, órgão colegiado composto por representantes do </a:t>
            </a:r>
            <a:r>
              <a:rPr lang="pt-BR" b="1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governo, prestadores de serviço, profissionais de saúde e usuários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, atua na </a:t>
            </a:r>
            <a:r>
              <a:rPr lang="pt-BR" b="0" i="1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formulação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 de estratégias e no controle da execução da política de saúde na instância correspondente, inclusive nos aspectos econômicos e financeiros, cujas decisões serão </a:t>
            </a:r>
            <a:r>
              <a:rPr lang="pt-BR" b="0" i="1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homologadas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 pitchFamily="2" charset="-78"/>
                <a:cs typeface="Alexandria" pitchFamily="2" charset="-78"/>
              </a:rPr>
              <a:t> pelo chefe do poder legalmente constituído em cada esfera do governo.</a:t>
            </a:r>
            <a:endParaRPr lang="pt-BR" dirty="0">
              <a:latin typeface="Alexandria" pitchFamily="2" charset="-78"/>
              <a:cs typeface="Alexandri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agem 4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01" name="CustomShape 2"/>
          <p:cNvSpPr/>
          <p:nvPr/>
        </p:nvSpPr>
        <p:spPr>
          <a:xfrm>
            <a:off x="377718" y="98640"/>
            <a:ext cx="11708922" cy="571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b="0" strike="noStrike" spc="-1" dirty="0">
                <a:latin typeface="Alexandria" pitchFamily="2" charset="-78"/>
                <a:cs typeface="Alexandria" pitchFamily="2" charset="-78"/>
              </a:rPr>
              <a:t>Os municípios devem realizar conferências municipais a cada dois anos. No entanto as conferências tem finalidades diferentes.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0" strike="noStrike" spc="-1" dirty="0">
                <a:latin typeface="Alexandria" pitchFamily="2" charset="-78"/>
                <a:cs typeface="Alexandria" pitchFamily="2" charset="-78"/>
              </a:rPr>
              <a:t>No </a:t>
            </a:r>
            <a:r>
              <a:rPr lang="pt-BR" b="1" strike="noStrike" spc="-1" dirty="0">
                <a:latin typeface="Alexandria" pitchFamily="2" charset="-78"/>
                <a:cs typeface="Alexandria" pitchFamily="2" charset="-78"/>
              </a:rPr>
              <a:t>primeiro ano após as eleições gerais: </a:t>
            </a:r>
            <a:r>
              <a:rPr lang="pt-BR" b="0" strike="noStrike" spc="-1" dirty="0">
                <a:latin typeface="Alexandria" pitchFamily="2" charset="-78"/>
                <a:cs typeface="Alexandria" pitchFamily="2" charset="-78"/>
              </a:rPr>
              <a:t>as conferências tem por finalidade a construção do Plano Estadual de Saúde (PES) e o Plano Nacional de Saúde (PNS);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pc="-1" dirty="0">
                <a:latin typeface="Alexandria" pitchFamily="2" charset="-78"/>
                <a:cs typeface="Alexandria" pitchFamily="2" charset="-78"/>
              </a:rPr>
              <a:t>No </a:t>
            </a:r>
            <a:r>
              <a:rPr lang="pt-BR" b="1" spc="-1" dirty="0">
                <a:latin typeface="Alexandria" pitchFamily="2" charset="-78"/>
                <a:cs typeface="Alexandria" pitchFamily="2" charset="-78"/>
              </a:rPr>
              <a:t>primeiro ano após as eleições municipais</a:t>
            </a:r>
            <a:r>
              <a:rPr lang="pt-BR" spc="-1" dirty="0">
                <a:latin typeface="Alexandria" pitchFamily="2" charset="-78"/>
                <a:cs typeface="Alexandria" pitchFamily="2" charset="-78"/>
              </a:rPr>
              <a:t>: </a:t>
            </a:r>
            <a:r>
              <a:rPr lang="pt-BR" b="0" strike="noStrike" spc="-1" dirty="0">
                <a:latin typeface="Alexandria" pitchFamily="2" charset="-78"/>
                <a:cs typeface="Alexandria" pitchFamily="2" charset="-78"/>
              </a:rPr>
              <a:t>as conferências tem por finalidade a construção do Plano Municipal de Saúde (PMS)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b="1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bjetivos </a:t>
            </a: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que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as referidas Conferências Municipais</a:t>
            </a: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tem em comum: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51228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Discutir a situação de saúde da população e pautas de saúde do território;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51228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Analisar o resultado das ações e serviços prestados pela rede de saúde;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51228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Propor as diretrizes para formulação da política de saúde; 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51228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Aprovar as diretrizes para a politica de saúde no âmbito correspondente. </a:t>
            </a: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51228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Além de um instrumento legal de participação popular, as Conferências de Saúde significam o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compromisso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do gestor público com os necessários avanços do Sistema de Único de Saúde.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18F7AAE2-F60D-2AA8-ABF7-E52B13756C5C}"/>
              </a:ext>
            </a:extLst>
          </p:cNvPr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A2062-C26B-2F9D-F9CF-AE3599899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m 4">
            <a:extLst>
              <a:ext uri="{FF2B5EF4-FFF2-40B4-BE49-F238E27FC236}">
                <a16:creationId xmlns:a16="http://schemas.microsoft.com/office/drawing/2014/main" id="{2EC3DF6E-7350-B870-3965-9A050905B23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04" name="CustomShape 2">
            <a:extLst>
              <a:ext uri="{FF2B5EF4-FFF2-40B4-BE49-F238E27FC236}">
                <a16:creationId xmlns:a16="http://schemas.microsoft.com/office/drawing/2014/main" id="{A6346837-A4FD-CFEE-BB38-6E6F9FBB5C17}"/>
              </a:ext>
            </a:extLst>
          </p:cNvPr>
          <p:cNvSpPr/>
          <p:nvPr/>
        </p:nvSpPr>
        <p:spPr>
          <a:xfrm>
            <a:off x="288000" y="2457583"/>
            <a:ext cx="11616000" cy="25118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5400" b="1" spc="-1" dirty="0">
                <a:latin typeface="Alexandria ExtraBold" pitchFamily="2" charset="-78"/>
                <a:cs typeface="Alexandria ExtraBold" pitchFamily="2" charset="-78"/>
              </a:rPr>
              <a:t>Iniciando o processo de </a:t>
            </a:r>
            <a:r>
              <a:rPr lang="pt-BR" sz="5400" b="1" i="1" spc="-1" dirty="0">
                <a:latin typeface="Alexandria ExtraBold" pitchFamily="2" charset="-78"/>
                <a:cs typeface="Alexandria ExtraBold" pitchFamily="2" charset="-78"/>
              </a:rPr>
              <a:t>planejamento</a:t>
            </a:r>
            <a:r>
              <a:rPr lang="pt-BR" sz="5400" b="1" spc="-1" dirty="0">
                <a:latin typeface="Alexandria ExtraBold" pitchFamily="2" charset="-78"/>
                <a:cs typeface="Alexandria ExtraBold" pitchFamily="2" charset="-78"/>
              </a:rPr>
              <a:t> da conferência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39A1B558-6D8D-842B-D7CC-160E19051602}"/>
              </a:ext>
            </a:extLst>
          </p:cNvPr>
          <p:cNvSpPr/>
          <p:nvPr/>
        </p:nvSpPr>
        <p:spPr>
          <a:xfrm>
            <a:off x="-8760" y="0"/>
            <a:ext cx="228240" cy="685764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91340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06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07" name="CustomShape 2"/>
          <p:cNvSpPr/>
          <p:nvPr/>
        </p:nvSpPr>
        <p:spPr>
          <a:xfrm>
            <a:off x="339257" y="922618"/>
            <a:ext cx="11513486" cy="47535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Constituição da Comissão Organizadora da Conferência </a:t>
            </a: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28584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Comissão Organizadora deve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coordenar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todo o processo da conferência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que poderá ser formada pelos seguintes integrantes: </a:t>
            </a: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presidente da conferência: presidente do CMS</a:t>
            </a: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vice-presidente da conferência;</a:t>
            </a: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coordenador(a) da conferência;</a:t>
            </a: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secretário(a) geral: pessoa responsável pela organização geral da conferência junto com a SMS;</a:t>
            </a: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relator(a): pessoa(s) responsável(</a:t>
            </a:r>
            <a:r>
              <a:rPr lang="pt-BR" spc="-1" dirty="0" err="1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is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) por elaborar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roteiro para os grupos de trabalho (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GTs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),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pela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sistematizaç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ão das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propostas aprovadas nos (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GTs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) e elaborar relatório final da conferência.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457560" lvl="1" algn="just">
              <a:lnSpc>
                <a:spcPct val="150000"/>
              </a:lnSpc>
              <a:buClr>
                <a:srgbClr val="000000"/>
              </a:buClr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1964A-82A9-511D-24C2-8A43BF856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>
            <a:extLst>
              <a:ext uri="{FF2B5EF4-FFF2-40B4-BE49-F238E27FC236}">
                <a16:creationId xmlns:a16="http://schemas.microsoft.com/office/drawing/2014/main" id="{CB28319B-464B-D884-2AFC-91C8E1D75563}"/>
              </a:ext>
            </a:extLst>
          </p:cNvPr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06" name="Imagem 3">
            <a:extLst>
              <a:ext uri="{FF2B5EF4-FFF2-40B4-BE49-F238E27FC236}">
                <a16:creationId xmlns:a16="http://schemas.microsoft.com/office/drawing/2014/main" id="{A9D0426A-E401-108D-7F5C-91B2AE2487B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07" name="CustomShape 2">
            <a:extLst>
              <a:ext uri="{FF2B5EF4-FFF2-40B4-BE49-F238E27FC236}">
                <a16:creationId xmlns:a16="http://schemas.microsoft.com/office/drawing/2014/main" id="{0ADC0E99-F85B-C360-A1B5-08D325EADE27}"/>
              </a:ext>
            </a:extLst>
          </p:cNvPr>
          <p:cNvSpPr/>
          <p:nvPr/>
        </p:nvSpPr>
        <p:spPr>
          <a:xfrm>
            <a:off x="389935" y="681103"/>
            <a:ext cx="11549024" cy="54954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 algn="just">
              <a:lnSpc>
                <a:spcPct val="150000"/>
              </a:lnSpc>
              <a:buClr>
                <a:srgbClr val="000000"/>
              </a:buClr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Para facilitar o trabalho, a Comissão Organizadora poderá criar subcomissões, distribuindo assim as responsabilidades entre os envolvidos. </a:t>
            </a:r>
            <a:r>
              <a:rPr lang="pt-BR" sz="1800" b="0" i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Sugere-se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as seguintes subcomissões:</a:t>
            </a: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Subcomissão de Formulação e Programação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– elaborar documento orientador, propor tema da conferência e eixos temáticos, a programação da conferência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, propor o nome dos palestrantes e convidados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</a:t>
            </a: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743040" lvl="1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Mobilização e comunicação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- Mobilizar e estimular a ampla participação, elaborar material de divulgação.</a:t>
            </a: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28584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285840" indent="-285480" algn="just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Secretaria de Saúde deve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integrar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a Comissão Organizadora e providenciar a estrutura necessária para a realização da Conferência;</a:t>
            </a:r>
          </a:p>
          <a:p>
            <a:pPr marL="360" algn="just">
              <a:lnSpc>
                <a:spcPct val="150000"/>
              </a:lnSpc>
              <a:buClr>
                <a:srgbClr val="000000"/>
              </a:buClr>
            </a:pPr>
            <a:endParaRPr lang="pt-BR" sz="1800" b="0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360" algn="ctr">
              <a:lnSpc>
                <a:spcPct val="150000"/>
              </a:lnSpc>
              <a:buClr>
                <a:srgbClr val="000000"/>
              </a:buClr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 Conselho Municipal de Saúde – CMS deve aprovar em plenária a</a:t>
            </a:r>
          </a:p>
          <a:p>
            <a:pPr marL="360" algn="ctr">
              <a:lnSpc>
                <a:spcPct val="150000"/>
              </a:lnSpc>
              <a:buClr>
                <a:srgbClr val="000000"/>
              </a:buClr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Comissão Organizadora da Conferência Municipal de Saúde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87709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09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383040" y="227842"/>
            <a:ext cx="11703600" cy="58843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Encaminhamentos Iniciais da Comissão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ptos Display"/>
              <a:buAutoNum type="arabicPeriod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Definir data e local do evento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: A data do evento deve ser definida com antecedência e a escolha do local deve ser feita considerando a previsão do número de participantes e a capacidade financeira.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343080" indent="-342720" algn="just">
              <a:lnSpc>
                <a:spcPct val="150000"/>
              </a:lnSpc>
              <a:buClr>
                <a:srgbClr val="000000"/>
              </a:buClr>
              <a:buFont typeface="Aptos Display"/>
              <a:buAutoNum type="arabicPeriod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Elaborar o Regimento da Conferência Municipal de Saúde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: 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743310" lvl="1" indent="-28575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 regimento da conferência é o instrumento normativo que estabelece o regramento para organização e execução do evento.</a:t>
            </a:r>
          </a:p>
          <a:p>
            <a:pPr marL="743310" lvl="1" indent="-28575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 Conselho Municipal de Saúde – CMS deve aprovar em plenária o Regimento da Conferência Municipal de Saúde. 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343080" indent="-342720" algn="just">
              <a:lnSpc>
                <a:spcPct val="150000"/>
              </a:lnSpc>
              <a:buClr>
                <a:srgbClr val="000000"/>
              </a:buClr>
              <a:buFont typeface="Aptos Display"/>
              <a:buAutoNum type="arabicPeriod"/>
            </a:pP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Organizar as p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alestras e as mesas temáticas (se for o caso)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: A Conferência é um espaço de participação social e deve prever a maior parte do tempo para as manifestações dos participantes. No entanto, a programação pode incluir palestras ou mesas com pautas relacionados aos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temas da Conferência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visando trazer informações que contribuirão nos debates e decisões. Sugere-se que sejam convidadas pessoas do município, da região, do estado e nacionais, aproveitando assim todas experiências para qualificar o debate.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12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13" name="CustomShape 2"/>
          <p:cNvSpPr/>
          <p:nvPr/>
        </p:nvSpPr>
        <p:spPr>
          <a:xfrm>
            <a:off x="513360" y="566057"/>
            <a:ext cx="11165040" cy="55190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endParaRPr lang="pt-BR" sz="1800" b="0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4.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Elaboração da minuta de Regulamento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: Deve ser elaborado pela comissão organizadora. O regulamento da é o documento que traz as normas operacionais específicas do evento. Por exemplo: horários de credenciamento, da mesa de abertura, das palestras, dos grupo de trabalho, funcionamento dos grupos de trabalho, etc.). O regulamento  será  lido e deliberado pela sua aprovação na plenária de abertura.</a:t>
            </a:r>
          </a:p>
          <a:p>
            <a:pPr algn="just">
              <a:lnSpc>
                <a:spcPct val="150000"/>
              </a:lnSpc>
            </a:pPr>
            <a:endParaRPr lang="pt-BR" sz="1800" b="1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5. Orçamento da Conferência: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partir das discussões na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c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omissão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organizadora deverão ser identificados as necessidades para a realização do evento bem como a definição d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os recursos financeiros suficientes. 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443880" y="354240"/>
            <a:ext cx="60973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rial"/>
            </a:endParaRPr>
          </a:p>
        </p:txBody>
      </p:sp>
      <p:sp>
        <p:nvSpPr>
          <p:cNvPr id="117" name="CustomShape 3"/>
          <p:cNvSpPr/>
          <p:nvPr/>
        </p:nvSpPr>
        <p:spPr>
          <a:xfrm>
            <a:off x="443880" y="457200"/>
            <a:ext cx="11377080" cy="534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Entre as principais despesas a serem previstas pode-se destacar: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I – Local da Conferência: procurar espaços públicos para reduzir os custos;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II – Material gráfico: material de divulgação, folders, cartazes, faixas, painéis, banners, cópias dos documentos;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III – Material de apoio (pastas, canetas, blocos e crachás, equipamentos para a secretaria do evento); alimentação, hospedagem e transporte para os palestrantes e/ou convidados.</a:t>
            </a:r>
          </a:p>
          <a:p>
            <a:pPr>
              <a:lnSpc>
                <a:spcPct val="150000"/>
              </a:lnSpc>
            </a:pP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</a:t>
            </a: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SECRETARIA MUNICIPAL DE SAÚDE DEVERÁ ARCAR COM</a:t>
            </a:r>
          </a:p>
          <a:p>
            <a:pPr algn="ctr">
              <a:lnSpc>
                <a:spcPct val="150000"/>
              </a:lnSpc>
            </a:pP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OS CUSTOS NECESSÁRIOS PARA REALIZAÇÃO DO EVENTO.</a:t>
            </a:r>
            <a:endParaRPr lang="pt-BR" sz="1800" b="1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360" algn="just">
              <a:lnSpc>
                <a:spcPct val="150000"/>
              </a:lnSpc>
              <a:buClr>
                <a:srgbClr val="000000"/>
              </a:buClr>
            </a:pPr>
            <a:endParaRPr lang="pt-BR" b="1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360" algn="just">
              <a:lnSpc>
                <a:spcPct val="150000"/>
              </a:lnSpc>
              <a:buClr>
                <a:srgbClr val="000000"/>
              </a:buClr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6. Decreto de Convocação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: Cabe ao prefeito convocar legalmente a conferência. O decreto deve ser publicado de acordo com os trâmites legais do município. Se o prefeito não convocar a conferência, esta poderá ser convocada pelo Conselho Municipal de Saúde.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 decreto deve conter o local, a data, o tema se houver e a fonte do recurso.</a:t>
            </a:r>
          </a:p>
          <a:p>
            <a:pPr marL="360" algn="just">
              <a:lnSpc>
                <a:spcPct val="150000"/>
              </a:lnSpc>
              <a:buClr>
                <a:srgbClr val="000000"/>
              </a:buClr>
            </a:pPr>
            <a:endParaRPr lang="pt-BR" sz="1800" b="0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360" algn="just">
              <a:lnSpc>
                <a:spcPct val="150000"/>
              </a:lnSpc>
              <a:buClr>
                <a:srgbClr val="000000"/>
              </a:buClr>
            </a:pPr>
            <a:endParaRPr lang="pt-BR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marL="360" algn="just">
              <a:lnSpc>
                <a:spcPct val="150000"/>
              </a:lnSpc>
              <a:buClr>
                <a:srgbClr val="000000"/>
              </a:buClr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65C5FE97-2486-E6D2-4A62-DAAEA7CCAC22}"/>
              </a:ext>
            </a:extLst>
          </p:cNvPr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AF4BD-EAAF-79CD-D693-B9A356AD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8">
            <a:extLst>
              <a:ext uri="{FF2B5EF4-FFF2-40B4-BE49-F238E27FC236}">
                <a16:creationId xmlns:a16="http://schemas.microsoft.com/office/drawing/2014/main" id="{A3EE7BDB-4291-FAD3-2BE7-4090C1433AB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217080" y="5606640"/>
            <a:ext cx="2702520" cy="1046880"/>
          </a:xfrm>
          <a:prstGeom prst="rect">
            <a:avLst/>
          </a:prstGeom>
          <a:ln>
            <a:noFill/>
          </a:ln>
        </p:spPr>
      </p:pic>
      <p:sp>
        <p:nvSpPr>
          <p:cNvPr id="83" name="CustomShape 1">
            <a:extLst>
              <a:ext uri="{FF2B5EF4-FFF2-40B4-BE49-F238E27FC236}">
                <a16:creationId xmlns:a16="http://schemas.microsoft.com/office/drawing/2014/main" id="{12ADE933-C382-A00D-CF41-6FD111AD64A3}"/>
              </a:ext>
            </a:extLst>
          </p:cNvPr>
          <p:cNvSpPr/>
          <p:nvPr/>
        </p:nvSpPr>
        <p:spPr>
          <a:xfrm>
            <a:off x="0" y="0"/>
            <a:ext cx="228240" cy="230400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4" name="CustomShape 2">
            <a:extLst>
              <a:ext uri="{FF2B5EF4-FFF2-40B4-BE49-F238E27FC236}">
                <a16:creationId xmlns:a16="http://schemas.microsoft.com/office/drawing/2014/main" id="{9034D687-41D0-9918-8D08-948FA7BE09A4}"/>
              </a:ext>
            </a:extLst>
          </p:cNvPr>
          <p:cNvSpPr/>
          <p:nvPr/>
        </p:nvSpPr>
        <p:spPr>
          <a:xfrm>
            <a:off x="0" y="2304360"/>
            <a:ext cx="228240" cy="2248920"/>
          </a:xfrm>
          <a:prstGeom prst="rect">
            <a:avLst/>
          </a:prstGeom>
          <a:solidFill>
            <a:srgbClr val="D42E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5" name="CustomShape 3">
            <a:extLst>
              <a:ext uri="{FF2B5EF4-FFF2-40B4-BE49-F238E27FC236}">
                <a16:creationId xmlns:a16="http://schemas.microsoft.com/office/drawing/2014/main" id="{D9722648-D65B-08B6-4362-A34C7BEF2DCF}"/>
              </a:ext>
            </a:extLst>
          </p:cNvPr>
          <p:cNvSpPr/>
          <p:nvPr/>
        </p:nvSpPr>
        <p:spPr>
          <a:xfrm>
            <a:off x="0" y="4553640"/>
            <a:ext cx="228240" cy="230400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121" name="CustomShape 3"/>
          <p:cNvSpPr/>
          <p:nvPr/>
        </p:nvSpPr>
        <p:spPr>
          <a:xfrm>
            <a:off x="407460" y="2304000"/>
            <a:ext cx="11377080" cy="27727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5400" b="1" spc="-1" dirty="0">
                <a:latin typeface="Alexandria ExtraBold" pitchFamily="2" charset="-78"/>
                <a:cs typeface="Alexandria ExtraBold" pitchFamily="2" charset="-78"/>
              </a:rPr>
              <a:t>Iniciando o processo de</a:t>
            </a:r>
          </a:p>
          <a:p>
            <a:pPr algn="ctr"/>
            <a:r>
              <a:rPr lang="pt-BR" sz="5400" b="1" i="1" spc="-1" dirty="0">
                <a:latin typeface="Alexandria ExtraBold" pitchFamily="2" charset="-78"/>
                <a:cs typeface="Alexandria ExtraBold" pitchFamily="2" charset="-78"/>
              </a:rPr>
              <a:t>execução</a:t>
            </a:r>
            <a:r>
              <a:rPr lang="pt-BR" sz="5400" b="1" spc="-1" dirty="0">
                <a:latin typeface="Alexandria ExtraBold" pitchFamily="2" charset="-78"/>
                <a:cs typeface="Alexandria ExtraBold" pitchFamily="2" charset="-78"/>
              </a:rPr>
              <a:t> da conferência</a:t>
            </a:r>
          </a:p>
          <a:p>
            <a:pPr algn="ctr">
              <a:lnSpc>
                <a:spcPct val="150000"/>
              </a:lnSpc>
            </a:pPr>
            <a:endParaRPr lang="pt-BR" sz="5400" b="1" spc="-1" dirty="0">
              <a:latin typeface="Alexandria ExtraBold" pitchFamily="2" charset="-78"/>
              <a:cs typeface="Alexandria ExtraBold" pitchFamily="2" charset="-78"/>
            </a:endParaRPr>
          </a:p>
          <a:p>
            <a:pPr algn="just"/>
            <a:endParaRPr lang="pt-BR" sz="4000" spc="-1" dirty="0">
              <a:solidFill>
                <a:srgbClr val="000000"/>
              </a:solidFill>
              <a:latin typeface="Alexandria ExtraBold" pitchFamily="2" charset="-78"/>
              <a:cs typeface="Alexandria ExtraBold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4000" b="0" strike="noStrike" spc="-1" dirty="0">
              <a:latin typeface="Alexandria ExtraBold" pitchFamily="2" charset="-78"/>
              <a:cs typeface="Alexandria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92864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D42E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23" name="Imagem 4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2611980" y="332982"/>
            <a:ext cx="60973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ea typeface="SimSun"/>
                <a:cs typeface="Alexandria" pitchFamily="2" charset="-78"/>
              </a:rPr>
              <a:t>Atividades da Conferência Municipal de Saúde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462919" y="1079198"/>
            <a:ext cx="11510545" cy="51162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Plenária de abertura: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tem por objetivo iniciar os trabalhos, podendo iniciar com uma mesa de autoridades, bem como aprovar o regulamento. </a:t>
            </a: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Palestras ou mesas temáticas: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as palestras deverão ser realizadas pelas pessoas convidadas pela comissão organizadora. As palestras tem o objetivo de s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ubsidiar o debate dos grupos de  trabalho. </a:t>
            </a: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Grupos Trabalho :  </a:t>
            </a:r>
            <a:r>
              <a:rPr lang="pt-BR" sz="180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são formados por toda comunidade participante do evento. Tem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por objetivo debater a situação de saúde do município e propor diretrizes a serem deliberadas na plenária final da conferência e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que deverão subsidiar a construção do Plano Municipal de Saúde. </a:t>
            </a:r>
          </a:p>
          <a:p>
            <a:pPr algn="just">
              <a:lnSpc>
                <a:spcPct val="150000"/>
              </a:lnSpc>
            </a:pPr>
            <a:endParaRPr lang="pt-BR" sz="1800" b="1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Plenária Final: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t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em por finalidade deliberar sobre as diretrizes e propostas debatidas nos grupos de trabalho, além de  moções que possam ser apresentadas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por quaisquer participantes, nos termos do regulamento.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801AA-4780-9819-D880-9DE2E22E3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>
            <a:extLst>
              <a:ext uri="{FF2B5EF4-FFF2-40B4-BE49-F238E27FC236}">
                <a16:creationId xmlns:a16="http://schemas.microsoft.com/office/drawing/2014/main" id="{C7E60268-D7F7-7C2B-2D53-6E90CA52FE66}"/>
              </a:ext>
            </a:extLst>
          </p:cNvPr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D42E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23" name="Imagem 4">
            <a:extLst>
              <a:ext uri="{FF2B5EF4-FFF2-40B4-BE49-F238E27FC236}">
                <a16:creationId xmlns:a16="http://schemas.microsoft.com/office/drawing/2014/main" id="{9D7007D1-C109-6E1F-EC5D-656712C4298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sp>
        <p:nvSpPr>
          <p:cNvPr id="124" name="CustomShape 2">
            <a:extLst>
              <a:ext uri="{FF2B5EF4-FFF2-40B4-BE49-F238E27FC236}">
                <a16:creationId xmlns:a16="http://schemas.microsoft.com/office/drawing/2014/main" id="{8B6DF88C-6E69-2754-D5AA-E483709B37ED}"/>
              </a:ext>
            </a:extLst>
          </p:cNvPr>
          <p:cNvSpPr/>
          <p:nvPr/>
        </p:nvSpPr>
        <p:spPr>
          <a:xfrm>
            <a:off x="2991420" y="579660"/>
            <a:ext cx="60973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ea typeface="SimSun"/>
                <a:cs typeface="Alexandria" pitchFamily="2" charset="-78"/>
              </a:rPr>
              <a:t>Atividade </a:t>
            </a: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ea typeface="SimSun"/>
                <a:cs typeface="Alexandria" pitchFamily="2" charset="-78"/>
              </a:rPr>
              <a:t>Pós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ea typeface="SimSun"/>
                <a:cs typeface="Alexandria" pitchFamily="2" charset="-78"/>
              </a:rPr>
              <a:t> Conferência Municipal de Saúde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125" name="CustomShape 3">
            <a:extLst>
              <a:ext uri="{FF2B5EF4-FFF2-40B4-BE49-F238E27FC236}">
                <a16:creationId xmlns:a16="http://schemas.microsoft.com/office/drawing/2014/main" id="{63AB3423-AA95-E85E-D37B-D14A2C2ADA38}"/>
              </a:ext>
            </a:extLst>
          </p:cNvPr>
          <p:cNvSpPr/>
          <p:nvPr/>
        </p:nvSpPr>
        <p:spPr>
          <a:xfrm>
            <a:off x="463680" y="979714"/>
            <a:ext cx="11152800" cy="51162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endParaRPr lang="pt-BR" sz="1800" b="0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Após  a deliberação das diretrizes e propostas pela plenária final, caberá 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à r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elatoria da conferência realizar a sistematização do que foi aprovado organizando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 construção do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Relatório Final da Conferência Municipal de Saúde.</a:t>
            </a:r>
          </a:p>
          <a:p>
            <a:pPr algn="just">
              <a:lnSpc>
                <a:spcPct val="150000"/>
              </a:lnSpc>
            </a:pPr>
            <a:endParaRPr lang="pt-BR" b="1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O Conselho Municipal de Saúde deverá encaminhar o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Relatório Final da Conferência Municipal de Saúde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ao gestor público municipal a fim de subsidiar a elaboração do </a:t>
            </a:r>
            <a:r>
              <a:rPr lang="pt-BR" b="1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Plano Municipal de Saúde </a:t>
            </a:r>
            <a:r>
              <a:rPr lang="pt-BR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em atenção ao processo de planejamento ascendente, que se dá a partir das deliberações das instâncias colegiadas de controle social do Sistema Único de Saúde previsto pela Lei 8080/90.</a:t>
            </a:r>
            <a:endParaRPr lang="pt-BR" sz="1800" b="1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1" strike="noStrike" spc="-1" dirty="0">
              <a:solidFill>
                <a:srgbClr val="000000"/>
              </a:solidFill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945649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36" name="Imagem 3"/>
          <p:cNvPicPr/>
          <p:nvPr/>
        </p:nvPicPr>
        <p:blipFill>
          <a:blip r:embed="rId2"/>
          <a:stretch/>
        </p:blipFill>
        <p:spPr>
          <a:xfrm>
            <a:off x="11093040" y="5893560"/>
            <a:ext cx="993600" cy="865800"/>
          </a:xfrm>
          <a:prstGeom prst="rect">
            <a:avLst/>
          </a:prstGeom>
          <a:ln>
            <a:noFill/>
          </a:ln>
        </p:spPr>
      </p:pic>
      <p:pic>
        <p:nvPicPr>
          <p:cNvPr id="137" name="Picture 2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AD3B95-E7C9-C3AA-0247-A987611A6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8">
            <a:extLst>
              <a:ext uri="{FF2B5EF4-FFF2-40B4-BE49-F238E27FC236}">
                <a16:creationId xmlns:a16="http://schemas.microsoft.com/office/drawing/2014/main" id="{B18F24A6-B4FB-609A-A249-48E91FF8620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217080" y="5606640"/>
            <a:ext cx="2702520" cy="1046880"/>
          </a:xfrm>
          <a:prstGeom prst="rect">
            <a:avLst/>
          </a:prstGeom>
          <a:ln>
            <a:noFill/>
          </a:ln>
        </p:spPr>
      </p:pic>
      <p:sp>
        <p:nvSpPr>
          <p:cNvPr id="83" name="CustomShape 1">
            <a:extLst>
              <a:ext uri="{FF2B5EF4-FFF2-40B4-BE49-F238E27FC236}">
                <a16:creationId xmlns:a16="http://schemas.microsoft.com/office/drawing/2014/main" id="{0254BE1A-5000-B69A-51A8-EA93D7906359}"/>
              </a:ext>
            </a:extLst>
          </p:cNvPr>
          <p:cNvSpPr/>
          <p:nvPr/>
        </p:nvSpPr>
        <p:spPr>
          <a:xfrm>
            <a:off x="0" y="0"/>
            <a:ext cx="228240" cy="230400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4" name="CustomShape 2">
            <a:extLst>
              <a:ext uri="{FF2B5EF4-FFF2-40B4-BE49-F238E27FC236}">
                <a16:creationId xmlns:a16="http://schemas.microsoft.com/office/drawing/2014/main" id="{38297552-DBDD-16F6-D457-427C017723FE}"/>
              </a:ext>
            </a:extLst>
          </p:cNvPr>
          <p:cNvSpPr/>
          <p:nvPr/>
        </p:nvSpPr>
        <p:spPr>
          <a:xfrm>
            <a:off x="0" y="2304360"/>
            <a:ext cx="228240" cy="2248920"/>
          </a:xfrm>
          <a:prstGeom prst="rect">
            <a:avLst/>
          </a:prstGeom>
          <a:solidFill>
            <a:srgbClr val="D42E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5" name="CustomShape 3">
            <a:extLst>
              <a:ext uri="{FF2B5EF4-FFF2-40B4-BE49-F238E27FC236}">
                <a16:creationId xmlns:a16="http://schemas.microsoft.com/office/drawing/2014/main" id="{F2AE7C02-75EF-339E-96A8-DBA47EDFD6D3}"/>
              </a:ext>
            </a:extLst>
          </p:cNvPr>
          <p:cNvSpPr/>
          <p:nvPr/>
        </p:nvSpPr>
        <p:spPr>
          <a:xfrm>
            <a:off x="0" y="4553640"/>
            <a:ext cx="228240" cy="230400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86" name="CustomShape 4">
            <a:extLst>
              <a:ext uri="{FF2B5EF4-FFF2-40B4-BE49-F238E27FC236}">
                <a16:creationId xmlns:a16="http://schemas.microsoft.com/office/drawing/2014/main" id="{E0B3A856-7BE6-AB53-9E0A-2BDA4F7A776C}"/>
              </a:ext>
            </a:extLst>
          </p:cNvPr>
          <p:cNvSpPr/>
          <p:nvPr/>
        </p:nvSpPr>
        <p:spPr>
          <a:xfrm>
            <a:off x="582162" y="4553280"/>
            <a:ext cx="11027676" cy="13783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7200" b="0" strike="noStrike" spc="-1" dirty="0">
                <a:solidFill>
                  <a:srgbClr val="000000"/>
                </a:solidFill>
                <a:latin typeface="Alexandria ExtraBold"/>
              </a:rPr>
              <a:t>Obrigada!</a:t>
            </a:r>
            <a:endParaRPr lang="pt-BR" sz="7200" b="0" strike="noStrike" spc="-1" dirty="0">
              <a:latin typeface="Arial"/>
            </a:endParaRPr>
          </a:p>
        </p:txBody>
      </p:sp>
      <p:sp>
        <p:nvSpPr>
          <p:cNvPr id="2" name="CustomShape 4">
            <a:extLst>
              <a:ext uri="{FF2B5EF4-FFF2-40B4-BE49-F238E27FC236}">
                <a16:creationId xmlns:a16="http://schemas.microsoft.com/office/drawing/2014/main" id="{05602161-FC0E-E575-7E23-A8771A96E89E}"/>
              </a:ext>
            </a:extLst>
          </p:cNvPr>
          <p:cNvSpPr/>
          <p:nvPr/>
        </p:nvSpPr>
        <p:spPr>
          <a:xfrm>
            <a:off x="734760" y="863640"/>
            <a:ext cx="11035440" cy="288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No </a:t>
            </a:r>
            <a:r>
              <a:rPr lang="pt-BR" sz="1800" b="1" u="sng" strike="noStrike" spc="-1" dirty="0">
                <a:solidFill>
                  <a:srgbClr val="467886"/>
                </a:solidFill>
                <a:uFillTx/>
                <a:latin typeface="Alexandria" pitchFamily="2" charset="-78"/>
                <a:cs typeface="Alexandria" pitchFamily="2" charset="-78"/>
                <a:hlinkClick r:id="rId3"/>
              </a:rPr>
              <a:t>site do CES/RS </a:t>
            </a: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estão disponíveis os seguintes documentos: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343080" indent="-342720" algn="just">
              <a:lnSpc>
                <a:spcPct val="150000"/>
              </a:lnSpc>
              <a:buClr>
                <a:srgbClr val="000000"/>
              </a:buClr>
              <a:buFont typeface="Aptos Display"/>
              <a:buAutoNum type="alphaLcPeriod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Modelo de decreto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343080" indent="-342720" algn="just">
              <a:lnSpc>
                <a:spcPct val="150000"/>
              </a:lnSpc>
              <a:buClr>
                <a:srgbClr val="000000"/>
              </a:buClr>
              <a:buFont typeface="Aptos Display"/>
              <a:buAutoNum type="alphaLcPeriod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Modelo de regimento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marL="343080" indent="-342720" algn="just">
              <a:lnSpc>
                <a:spcPct val="150000"/>
              </a:lnSpc>
              <a:buClr>
                <a:srgbClr val="000000"/>
              </a:buClr>
              <a:buFont typeface="Aptos Display"/>
              <a:buAutoNum type="alphaLcPeriod"/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Modelo de regulamento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Estamos a disposição através do e-mail </a:t>
            </a:r>
            <a:r>
              <a:rPr lang="pt-BR" sz="1800" b="0" u="sng" strike="noStrike" spc="-1" dirty="0">
                <a:solidFill>
                  <a:srgbClr val="467886"/>
                </a:solidFill>
                <a:uFillTx/>
                <a:latin typeface="Alexandria" pitchFamily="2" charset="-78"/>
                <a:cs typeface="Alexandria" pitchFamily="2" charset="-78"/>
                <a:hlinkClick r:id="rId4"/>
              </a:rPr>
              <a:t>ces@saude.rs.gov.br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 pitchFamily="2" charset="-78"/>
                <a:cs typeface="Alexandria" pitchFamily="2" charset="-78"/>
              </a:rPr>
              <a:t> ou do telefone 51 3288 7970</a:t>
            </a:r>
            <a:endParaRPr lang="pt-BR" sz="1800" b="0" strike="noStrike" spc="-1" dirty="0">
              <a:latin typeface="Alexandria" pitchFamily="2" charset="-78"/>
              <a:cs typeface="Alexandri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321992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 rot="5400000">
            <a:off x="5000040" y="1779840"/>
            <a:ext cx="77040" cy="10076400"/>
          </a:xfrm>
          <a:prstGeom prst="rect">
            <a:avLst/>
          </a:prstGeom>
          <a:solidFill>
            <a:srgbClr val="F5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144" name="CustomShape 2"/>
          <p:cNvSpPr/>
          <p:nvPr/>
        </p:nvSpPr>
        <p:spPr>
          <a:xfrm rot="16200000">
            <a:off x="4287960" y="2299680"/>
            <a:ext cx="77040" cy="8653320"/>
          </a:xfrm>
          <a:prstGeom prst="rect">
            <a:avLst/>
          </a:prstGeom>
          <a:solidFill>
            <a:srgbClr val="D42E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45" name="Imagem 5"/>
          <p:cNvPicPr/>
          <p:nvPr/>
        </p:nvPicPr>
        <p:blipFill>
          <a:blip r:embed="rId2"/>
          <a:stretch/>
        </p:blipFill>
        <p:spPr>
          <a:xfrm>
            <a:off x="10483200" y="5551560"/>
            <a:ext cx="1498680" cy="1306080"/>
          </a:xfrm>
          <a:prstGeom prst="rect">
            <a:avLst/>
          </a:prstGeom>
          <a:ln>
            <a:noFill/>
          </a:ln>
        </p:spPr>
      </p:pic>
      <p:sp>
        <p:nvSpPr>
          <p:cNvPr id="146" name="CustomShape 3"/>
          <p:cNvSpPr/>
          <p:nvPr/>
        </p:nvSpPr>
        <p:spPr>
          <a:xfrm rot="16200000">
            <a:off x="3755880" y="2647080"/>
            <a:ext cx="77040" cy="7589160"/>
          </a:xfrm>
          <a:prstGeom prst="rect">
            <a:avLst/>
          </a:prstGeom>
          <a:solidFill>
            <a:srgbClr val="358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147" name="CustomShape 4"/>
          <p:cNvSpPr/>
          <p:nvPr/>
        </p:nvSpPr>
        <p:spPr>
          <a:xfrm>
            <a:off x="227966" y="277020"/>
            <a:ext cx="11682720" cy="283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lexandria"/>
              </a:rPr>
              <a:t>Referências: </a:t>
            </a:r>
            <a:endParaRPr lang="pt-BR" sz="1800" b="1" strike="noStrike" spc="-1" dirty="0">
              <a:latin typeface="Alexandria"/>
            </a:endParaRPr>
          </a:p>
          <a:p>
            <a:pPr algn="just">
              <a:lnSpc>
                <a:spcPct val="100000"/>
              </a:lnSpc>
            </a:pPr>
            <a:endParaRPr lang="pt-BR" sz="1800" b="0" strike="noStrike" spc="-1" dirty="0">
              <a:solidFill>
                <a:srgbClr val="000000"/>
              </a:solidFill>
              <a:latin typeface="Alexandria"/>
            </a:endParaRPr>
          </a:p>
          <a:p>
            <a:pPr algn="just"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/>
              </a:rPr>
              <a:t>BRASIL. Lei nº 8080, de 19 de setembro de 1990. Dispõe sobre as condições para a promoção, proteção e recuperação da saúde, a organização e o funcionamento dos serviços correspondentes e dá outras providências. Disponível em: &lt;http://www.planalto.gov.br/ccivil_03/leis/L8080.htm&gt;.</a:t>
            </a:r>
            <a:endParaRPr lang="pt-BR" sz="1800" b="0" strike="noStrike" spc="-1" dirty="0">
              <a:latin typeface="Alexandria"/>
            </a:endParaRPr>
          </a:p>
          <a:p>
            <a:pPr algn="just"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/>
              </a:rPr>
              <a:t> </a:t>
            </a:r>
            <a:endParaRPr lang="pt-BR" sz="1800" b="0" strike="noStrike" spc="-1" dirty="0">
              <a:latin typeface="Alexandria"/>
            </a:endParaRPr>
          </a:p>
          <a:p>
            <a:pPr algn="just"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/>
              </a:rPr>
              <a:t>BRASIL. Lei nº 8142, de 28 de dezembro de 1990. Dispõe sobre a participação da comunidade na gestão do Sistema Único de Saúde (SUS} e sobre as transferências intergovernamentais de recursos financeiros na área da saúde e dá outras providências. Disponível em: &lt;http://www.planalto.gov.br/ccivil_03/leis/L8080.htm&gt;. </a:t>
            </a:r>
            <a:endParaRPr lang="pt-BR" sz="1800" b="0" strike="noStrike" spc="-1" dirty="0">
              <a:latin typeface="Alexandria"/>
            </a:endParaRPr>
          </a:p>
          <a:p>
            <a:pPr algn="just"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/>
              </a:rPr>
              <a:t> </a:t>
            </a:r>
            <a:endParaRPr lang="pt-BR" sz="1800" b="0" strike="noStrike" spc="-1" dirty="0">
              <a:latin typeface="Alexandria"/>
            </a:endParaRPr>
          </a:p>
        </p:txBody>
      </p:sp>
      <p:sp>
        <p:nvSpPr>
          <p:cNvPr id="148" name="CustomShape 5"/>
          <p:cNvSpPr/>
          <p:nvPr/>
        </p:nvSpPr>
        <p:spPr>
          <a:xfrm>
            <a:off x="227966" y="4720403"/>
            <a:ext cx="9964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l"/>
            <a:r>
              <a:rPr lang="pt-BR" i="0" dirty="0">
                <a:solidFill>
                  <a:srgbClr val="000000"/>
                </a:solidFill>
                <a:effectLst/>
                <a:latin typeface="Alexandria"/>
              </a:rPr>
              <a:t>CONSELHO NACIONAL DE SAÚDE GOV BR. </a:t>
            </a:r>
            <a:r>
              <a:rPr lang="pt-BR" b="1" i="0" dirty="0">
                <a:solidFill>
                  <a:srgbClr val="000000"/>
                </a:solidFill>
                <a:effectLst/>
                <a:latin typeface="Alexandria"/>
              </a:rPr>
              <a:t>Etapa Nacional da 5</a:t>
            </a:r>
            <a:r>
              <a:rPr lang="pt-BR" b="1" i="0" baseline="30000" dirty="0">
                <a:solidFill>
                  <a:srgbClr val="000000"/>
                </a:solidFill>
                <a:effectLst/>
                <a:latin typeface="Alexandria"/>
              </a:rPr>
              <a:t>a</a:t>
            </a:r>
            <a:r>
              <a:rPr lang="pt-BR" b="1" i="0" dirty="0">
                <a:solidFill>
                  <a:srgbClr val="000000"/>
                </a:solidFill>
                <a:effectLst/>
                <a:latin typeface="Alexandria"/>
              </a:rPr>
              <a:t> Conferência Nacional de Saúde do Trabalhador e da Trabalhadora será em agosto de 2025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. Disponível em: &lt;https://www.gov.br/conselho-nacional-de-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lexandria"/>
              </a:rPr>
              <a:t>saude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/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lexandria"/>
              </a:rPr>
              <a:t>pt-br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/assuntos/conferencias/5a-cnstt&gt;. Acesso em: 26 fev. 2025.</a:t>
            </a:r>
          </a:p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‌</a:t>
            </a:r>
          </a:p>
        </p:txBody>
      </p:sp>
      <p:sp>
        <p:nvSpPr>
          <p:cNvPr id="149" name="CustomShape 6"/>
          <p:cNvSpPr/>
          <p:nvPr/>
        </p:nvSpPr>
        <p:spPr>
          <a:xfrm>
            <a:off x="191708" y="3109860"/>
            <a:ext cx="8855409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CONSELHO ESTADUAL DE SAÚDE CES/RS. </a:t>
            </a:r>
            <a:r>
              <a:rPr lang="pt-BR" b="1" i="0" dirty="0">
                <a:solidFill>
                  <a:srgbClr val="000000"/>
                </a:solidFill>
                <a:effectLst/>
                <a:latin typeface="Alexandria"/>
              </a:rPr>
              <a:t>Conferências de Saúde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. Disponível em: &lt;https://www.ces.rs.gov.br/lista/427/Conferencias-de-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lexandria"/>
              </a:rPr>
              <a:t>Saude</a:t>
            </a:r>
            <a:r>
              <a:rPr lang="pt-BR" b="0" i="0" dirty="0">
                <a:solidFill>
                  <a:srgbClr val="000000"/>
                </a:solidFill>
                <a:effectLst/>
                <a:latin typeface="Alexandria"/>
              </a:rPr>
              <a:t>&gt;. Acesso em: 26 fev. 2025.</a:t>
            </a:r>
          </a:p>
        </p:txBody>
      </p:sp>
      <p:sp>
        <p:nvSpPr>
          <p:cNvPr id="150" name="CustomShape 7"/>
          <p:cNvSpPr/>
          <p:nvPr/>
        </p:nvSpPr>
        <p:spPr>
          <a:xfrm>
            <a:off x="191708" y="3892298"/>
            <a:ext cx="10036956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lexandria"/>
              </a:rPr>
              <a:t>CONSELHO ESTADUAL DE SAÚDE CES/RS. </a:t>
            </a:r>
            <a:r>
              <a:rPr lang="pt-BR" b="1" spc="-1" dirty="0">
                <a:solidFill>
                  <a:srgbClr val="000000"/>
                </a:solidFill>
                <a:latin typeface="Alexandria"/>
              </a:rPr>
              <a:t>Conferência Municipal</a:t>
            </a:r>
            <a:r>
              <a:rPr lang="pt-BR" spc="-1" dirty="0">
                <a:solidFill>
                  <a:srgbClr val="000000"/>
                </a:solidFill>
                <a:latin typeface="Alexandria"/>
              </a:rPr>
              <a:t>. Disponível em: 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/>
                <a:hlinkClick r:id="rId3"/>
              </a:rPr>
              <a:t>https://www.ces.rs.gov.br/conteudo/1623/Conferencia-Municipal</a:t>
            </a:r>
            <a:r>
              <a:rPr lang="pt-BR" sz="1800" b="0" strike="noStrike" spc="-1" dirty="0">
                <a:solidFill>
                  <a:srgbClr val="000000"/>
                </a:solidFill>
                <a:latin typeface="Alexandria"/>
              </a:rPr>
              <a:t>. Acesso em: 26 fev. 2025.</a:t>
            </a:r>
            <a:endParaRPr lang="pt-BR" sz="1800" b="0" strike="noStrike" spc="-1" dirty="0">
              <a:latin typeface="Alexand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6532</TotalTime>
  <Words>1639</Words>
  <Application>Microsoft Office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Alexandria</vt:lpstr>
      <vt:lpstr>Alexandria ExtraBold</vt:lpstr>
      <vt:lpstr>Aptos</vt:lpstr>
      <vt:lpstr>Aptos Display</vt:lpstr>
      <vt:lpstr>Arial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Mariana Nardi Dambroz</dc:creator>
  <dc:description/>
  <cp:lastModifiedBy>Mariana Nardi Dambroz</cp:lastModifiedBy>
  <cp:revision>11</cp:revision>
  <dcterms:created xsi:type="dcterms:W3CDTF">2024-12-02T14:54:00Z</dcterms:created>
  <dcterms:modified xsi:type="dcterms:W3CDTF">2025-02-26T17:36:06Z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15</vt:i4>
  </property>
</Properties>
</file>